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7" r:id="rId8"/>
    <p:sldId id="270" r:id="rId9"/>
    <p:sldId id="271" r:id="rId10"/>
    <p:sldId id="269" r:id="rId11"/>
    <p:sldId id="268" r:id="rId12"/>
    <p:sldId id="266" r:id="rId13"/>
    <p:sldId id="272" r:id="rId14"/>
    <p:sldId id="273" r:id="rId15"/>
    <p:sldId id="264" r:id="rId16"/>
    <p:sldId id="265" r:id="rId17"/>
    <p:sldId id="274" r:id="rId18"/>
    <p:sldId id="275" r:id="rId19"/>
    <p:sldId id="259" r:id="rId20"/>
    <p:sldId id="263" r:id="rId21"/>
    <p:sldId id="277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826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4.jpeg"/><Relationship Id="rId3" Type="http://schemas.microsoft.com/office/2007/relationships/hdphoto" Target="../media/hdphoto2.wdp"/><Relationship Id="rId7" Type="http://schemas.microsoft.com/office/2007/relationships/hdphoto" Target="../media/hdphoto26.wdp"/><Relationship Id="rId12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11" Type="http://schemas.microsoft.com/office/2007/relationships/hdphoto" Target="../media/hdphoto28.wdp"/><Relationship Id="rId5" Type="http://schemas.microsoft.com/office/2007/relationships/hdphoto" Target="../media/hdphoto25.wdp"/><Relationship Id="rId10" Type="http://schemas.openxmlformats.org/officeDocument/2006/relationships/image" Target="../media/image32.jpeg"/><Relationship Id="rId4" Type="http://schemas.openxmlformats.org/officeDocument/2006/relationships/image" Target="../media/image29.png"/><Relationship Id="rId9" Type="http://schemas.microsoft.com/office/2007/relationships/hdphoto" Target="../media/hdphoto27.wdp"/><Relationship Id="rId14" Type="http://schemas.microsoft.com/office/2007/relationships/hdphoto" Target="../media/hdphoto29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1.wdp"/><Relationship Id="rId3" Type="http://schemas.microsoft.com/office/2007/relationships/hdphoto" Target="../media/hdphoto2.wdp"/><Relationship Id="rId7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30.wdp"/><Relationship Id="rId5" Type="http://schemas.openxmlformats.org/officeDocument/2006/relationships/image" Target="../media/image36.jpeg"/><Relationship Id="rId10" Type="http://schemas.microsoft.com/office/2007/relationships/hdphoto" Target="../media/hdphoto32.wdp"/><Relationship Id="rId4" Type="http://schemas.openxmlformats.org/officeDocument/2006/relationships/image" Target="../media/image35.jpeg"/><Relationship Id="rId9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microsoft.com/office/2007/relationships/hdphoto" Target="../media/hdphoto33.wdp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4.wdp"/><Relationship Id="rId3" Type="http://schemas.microsoft.com/office/2007/relationships/hdphoto" Target="../media/hdphoto2.wdp"/><Relationship Id="rId7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Relationship Id="rId9" Type="http://schemas.openxmlformats.org/officeDocument/2006/relationships/image" Target="../media/image45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microsoft.com/office/2007/relationships/hdphoto" Target="../media/hdphoto2.wdp"/><Relationship Id="rId7" Type="http://schemas.microsoft.com/office/2007/relationships/hdphoto" Target="../media/hdphoto36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microsoft.com/office/2007/relationships/hdphoto" Target="../media/hdphoto35.wdp"/><Relationship Id="rId4" Type="http://schemas.openxmlformats.org/officeDocument/2006/relationships/image" Target="../media/image46.jpeg"/><Relationship Id="rId9" Type="http://schemas.microsoft.com/office/2007/relationships/hdphoto" Target="../media/hdphoto37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9.wdp"/><Relationship Id="rId13" Type="http://schemas.microsoft.com/office/2007/relationships/hdphoto" Target="../media/hdphoto41.wdp"/><Relationship Id="rId3" Type="http://schemas.microsoft.com/office/2007/relationships/hdphoto" Target="../media/hdphoto2.wdp"/><Relationship Id="rId7" Type="http://schemas.openxmlformats.org/officeDocument/2006/relationships/image" Target="../media/image51.jpeg"/><Relationship Id="rId12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11" Type="http://schemas.microsoft.com/office/2007/relationships/hdphoto" Target="../media/hdphoto40.wdp"/><Relationship Id="rId5" Type="http://schemas.microsoft.com/office/2007/relationships/hdphoto" Target="../media/hdphoto38.wdp"/><Relationship Id="rId10" Type="http://schemas.openxmlformats.org/officeDocument/2006/relationships/image" Target="../media/image53.jpeg"/><Relationship Id="rId4" Type="http://schemas.openxmlformats.org/officeDocument/2006/relationships/image" Target="../media/image49.jpeg"/><Relationship Id="rId9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64.jpeg"/><Relationship Id="rId18" Type="http://schemas.openxmlformats.org/officeDocument/2006/relationships/image" Target="../media/image69.jpeg"/><Relationship Id="rId3" Type="http://schemas.microsoft.com/office/2007/relationships/hdphoto" Target="../media/hdphoto2.wdp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17" Type="http://schemas.openxmlformats.org/officeDocument/2006/relationships/image" Target="../media/image68.jpeg"/><Relationship Id="rId2" Type="http://schemas.openxmlformats.org/officeDocument/2006/relationships/image" Target="../media/image2.jpeg"/><Relationship Id="rId16" Type="http://schemas.openxmlformats.org/officeDocument/2006/relationships/image" Target="../media/image67.jpeg"/><Relationship Id="rId20" Type="http://schemas.openxmlformats.org/officeDocument/2006/relationships/image" Target="../media/image7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5" Type="http://schemas.openxmlformats.org/officeDocument/2006/relationships/image" Target="../media/image56.jpeg"/><Relationship Id="rId15" Type="http://schemas.openxmlformats.org/officeDocument/2006/relationships/image" Target="../media/image66.jpeg"/><Relationship Id="rId10" Type="http://schemas.openxmlformats.org/officeDocument/2006/relationships/image" Target="../media/image61.jpeg"/><Relationship Id="rId19" Type="http://schemas.openxmlformats.org/officeDocument/2006/relationships/image" Target="../media/image70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Relationship Id="rId14" Type="http://schemas.openxmlformats.org/officeDocument/2006/relationships/image" Target="../media/image6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microsoft.com/office/2007/relationships/hdphoto" Target="../media/hdphoto2.wdp"/><Relationship Id="rId7" Type="http://schemas.openxmlformats.org/officeDocument/2006/relationships/image" Target="../media/image7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jpeg"/><Relationship Id="rId5" Type="http://schemas.microsoft.com/office/2007/relationships/hdphoto" Target="../media/hdphoto42.wdp"/><Relationship Id="rId10" Type="http://schemas.openxmlformats.org/officeDocument/2006/relationships/image" Target="../media/image77.jpeg"/><Relationship Id="rId4" Type="http://schemas.openxmlformats.org/officeDocument/2006/relationships/image" Target="../media/image72.jpeg"/><Relationship Id="rId9" Type="http://schemas.openxmlformats.org/officeDocument/2006/relationships/image" Target="../media/image76.jpe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44.wdp"/><Relationship Id="rId3" Type="http://schemas.microsoft.com/office/2007/relationships/hdphoto" Target="../media/hdphoto2.wdp"/><Relationship Id="rId7" Type="http://schemas.openxmlformats.org/officeDocument/2006/relationships/image" Target="../media/image8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43.wdp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13" Type="http://schemas.openxmlformats.org/officeDocument/2006/relationships/image" Target="../media/image87.jpeg"/><Relationship Id="rId3" Type="http://schemas.microsoft.com/office/2007/relationships/hdphoto" Target="../media/hdphoto2.wdp"/><Relationship Id="rId7" Type="http://schemas.microsoft.com/office/2007/relationships/hdphoto" Target="../media/hdphoto46.wdp"/><Relationship Id="rId12" Type="http://schemas.openxmlformats.org/officeDocument/2006/relationships/image" Target="../media/image8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jpeg"/><Relationship Id="rId11" Type="http://schemas.openxmlformats.org/officeDocument/2006/relationships/image" Target="../media/image85.jpeg"/><Relationship Id="rId5" Type="http://schemas.microsoft.com/office/2007/relationships/hdphoto" Target="../media/hdphoto45.wdp"/><Relationship Id="rId10" Type="http://schemas.openxmlformats.org/officeDocument/2006/relationships/image" Target="../media/image84.jpeg"/><Relationship Id="rId4" Type="http://schemas.openxmlformats.org/officeDocument/2006/relationships/image" Target="../media/image81.jpeg"/><Relationship Id="rId9" Type="http://schemas.microsoft.com/office/2007/relationships/hdphoto" Target="../media/hdphoto47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3.jpeg"/><Relationship Id="rId9" Type="http://schemas.microsoft.com/office/2007/relationships/hdphoto" Target="../media/hdphoto5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13" Type="http://schemas.microsoft.com/office/2007/relationships/hdphoto" Target="../media/hdphoto52.wdp"/><Relationship Id="rId3" Type="http://schemas.microsoft.com/office/2007/relationships/hdphoto" Target="../media/hdphoto2.wdp"/><Relationship Id="rId7" Type="http://schemas.microsoft.com/office/2007/relationships/hdphoto" Target="../media/hdphoto49.wdp"/><Relationship Id="rId12" Type="http://schemas.openxmlformats.org/officeDocument/2006/relationships/image" Target="../media/image92.jpeg"/><Relationship Id="rId2" Type="http://schemas.openxmlformats.org/officeDocument/2006/relationships/image" Target="../media/image2.jpeg"/><Relationship Id="rId16" Type="http://schemas.openxmlformats.org/officeDocument/2006/relationships/image" Target="../media/image9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jpeg"/><Relationship Id="rId11" Type="http://schemas.microsoft.com/office/2007/relationships/hdphoto" Target="../media/hdphoto51.wdp"/><Relationship Id="rId5" Type="http://schemas.microsoft.com/office/2007/relationships/hdphoto" Target="../media/hdphoto48.wdp"/><Relationship Id="rId15" Type="http://schemas.microsoft.com/office/2007/relationships/hdphoto" Target="../media/hdphoto53.wdp"/><Relationship Id="rId10" Type="http://schemas.openxmlformats.org/officeDocument/2006/relationships/image" Target="../media/image91.jpeg"/><Relationship Id="rId4" Type="http://schemas.openxmlformats.org/officeDocument/2006/relationships/image" Target="../media/image88.jpeg"/><Relationship Id="rId9" Type="http://schemas.microsoft.com/office/2007/relationships/hdphoto" Target="../media/hdphoto50.wdp"/><Relationship Id="rId14" Type="http://schemas.openxmlformats.org/officeDocument/2006/relationships/image" Target="../media/image9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13" Type="http://schemas.microsoft.com/office/2007/relationships/hdphoto" Target="../media/hdphoto57.wdp"/><Relationship Id="rId3" Type="http://schemas.microsoft.com/office/2007/relationships/hdphoto" Target="../media/hdphoto2.wdp"/><Relationship Id="rId7" Type="http://schemas.microsoft.com/office/2007/relationships/hdphoto" Target="../media/hdphoto55.wdp"/><Relationship Id="rId12" Type="http://schemas.openxmlformats.org/officeDocument/2006/relationships/image" Target="../media/image100.jpeg"/><Relationship Id="rId2" Type="http://schemas.openxmlformats.org/officeDocument/2006/relationships/image" Target="../media/image2.jpeg"/><Relationship Id="rId16" Type="http://schemas.openxmlformats.org/officeDocument/2006/relationships/image" Target="../media/image10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jpeg"/><Relationship Id="rId11" Type="http://schemas.microsoft.com/office/2007/relationships/hdphoto" Target="../media/hdphoto56.wdp"/><Relationship Id="rId5" Type="http://schemas.microsoft.com/office/2007/relationships/hdphoto" Target="../media/hdphoto54.wdp"/><Relationship Id="rId15" Type="http://schemas.microsoft.com/office/2007/relationships/hdphoto" Target="../media/hdphoto58.wdp"/><Relationship Id="rId10" Type="http://schemas.openxmlformats.org/officeDocument/2006/relationships/image" Target="../media/image99.jpeg"/><Relationship Id="rId4" Type="http://schemas.openxmlformats.org/officeDocument/2006/relationships/image" Target="../media/image95.png"/><Relationship Id="rId9" Type="http://schemas.openxmlformats.org/officeDocument/2006/relationships/image" Target="../media/image98.jpeg"/><Relationship Id="rId14" Type="http://schemas.openxmlformats.org/officeDocument/2006/relationships/image" Target="../media/image10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g"/><Relationship Id="rId3" Type="http://schemas.microsoft.com/office/2007/relationships/hdphoto" Target="../media/hdphoto2.wdp"/><Relationship Id="rId7" Type="http://schemas.microsoft.com/office/2007/relationships/hdphoto" Target="../media/hdphoto60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jpeg"/><Relationship Id="rId11" Type="http://schemas.openxmlformats.org/officeDocument/2006/relationships/image" Target="../media/image108.jpeg"/><Relationship Id="rId5" Type="http://schemas.microsoft.com/office/2007/relationships/hdphoto" Target="../media/hdphoto59.wdp"/><Relationship Id="rId10" Type="http://schemas.openxmlformats.org/officeDocument/2006/relationships/image" Target="../media/image107.jpeg"/><Relationship Id="rId4" Type="http://schemas.openxmlformats.org/officeDocument/2006/relationships/image" Target="../media/image103.jpeg"/><Relationship Id="rId9" Type="http://schemas.openxmlformats.org/officeDocument/2006/relationships/image" Target="../media/image10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microsoft.com/office/2007/relationships/hdphoto" Target="../media/hdphoto2.wdp"/><Relationship Id="rId7" Type="http://schemas.microsoft.com/office/2007/relationships/hdphoto" Target="../media/hdphoto7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microsoft.com/office/2007/relationships/hdphoto" Target="../media/hdphoto6.wdp"/><Relationship Id="rId4" Type="http://schemas.openxmlformats.org/officeDocument/2006/relationships/image" Target="../media/image6.jpeg"/><Relationship Id="rId9" Type="http://schemas.microsoft.com/office/2007/relationships/hdphoto" Target="../media/hdphoto8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microsoft.com/office/2007/relationships/hdphoto" Target="../media/hdphoto2.wdp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microsoft.com/office/2007/relationships/hdphoto" Target="../media/hdphoto9.wdp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microsoft.com/office/2007/relationships/hdphoto" Target="../media/hdphoto2.wdp"/><Relationship Id="rId7" Type="http://schemas.microsoft.com/office/2007/relationships/hdphoto" Target="../media/hdphoto1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microsoft.com/office/2007/relationships/hdphoto" Target="../media/hdphoto11.wdp"/><Relationship Id="rId10" Type="http://schemas.openxmlformats.org/officeDocument/2006/relationships/image" Target="../media/image15.jpeg"/><Relationship Id="rId4" Type="http://schemas.openxmlformats.org/officeDocument/2006/relationships/image" Target="../media/image12.jpeg"/><Relationship Id="rId9" Type="http://schemas.microsoft.com/office/2007/relationships/hdphoto" Target="../media/hdphoto13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microsoft.com/office/2007/relationships/hdphoto" Target="../media/hdphoto14.wdp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5.wdp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microsoft.com/office/2007/relationships/hdphoto" Target="../media/hdphoto2.wdp"/><Relationship Id="rId7" Type="http://schemas.microsoft.com/office/2007/relationships/hdphoto" Target="../media/hdphoto17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microsoft.com/office/2007/relationships/hdphoto" Target="../media/hdphoto19.wdp"/><Relationship Id="rId5" Type="http://schemas.microsoft.com/office/2007/relationships/hdphoto" Target="../media/hdphoto16.wdp"/><Relationship Id="rId10" Type="http://schemas.openxmlformats.org/officeDocument/2006/relationships/image" Target="../media/image23.jpeg"/><Relationship Id="rId4" Type="http://schemas.openxmlformats.org/officeDocument/2006/relationships/image" Target="../media/image20.jpeg"/><Relationship Id="rId9" Type="http://schemas.microsoft.com/office/2007/relationships/hdphoto" Target="../media/hdphoto18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microsoft.com/office/2007/relationships/hdphoto" Target="../media/hdphoto24.wdp"/><Relationship Id="rId3" Type="http://schemas.microsoft.com/office/2007/relationships/hdphoto" Target="../media/hdphoto2.wdp"/><Relationship Id="rId7" Type="http://schemas.microsoft.com/office/2007/relationships/hdphoto" Target="../media/hdphoto21.wdp"/><Relationship Id="rId12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11" Type="http://schemas.microsoft.com/office/2007/relationships/hdphoto" Target="../media/hdphoto23.wdp"/><Relationship Id="rId5" Type="http://schemas.microsoft.com/office/2007/relationships/hdphoto" Target="../media/hdphoto20.wdp"/><Relationship Id="rId10" Type="http://schemas.openxmlformats.org/officeDocument/2006/relationships/image" Target="../media/image27.jpeg"/><Relationship Id="rId4" Type="http://schemas.openxmlformats.org/officeDocument/2006/relationships/image" Target="../media/image24.jpeg"/><Relationship Id="rId9" Type="http://schemas.microsoft.com/office/2007/relationships/hdphoto" Target="../media/hdphoto2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39752" y="2060848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anose="03010101010201010101" pitchFamily="66" charset="0"/>
              </a:rPr>
              <a:t>МБОУ «Гимназия № 21» Приволжского района г. Казани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9772" y="2708920"/>
            <a:ext cx="489654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пришкольный лагерь  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«Радуга Дружбы»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(30 мая-28 июня)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фотоотчет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60104" y="4941168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Monotype Corsiva" panose="03010101010201010101" pitchFamily="66" charset="0"/>
              </a:rPr>
              <a:t>Июнь- 2022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18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937336" y="1196752"/>
            <a:ext cx="45707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50" dirty="0">
                <a:latin typeface="Times New Roman"/>
                <a:ea typeface="Lucida Sans Unicode"/>
              </a:rPr>
              <a:t>09.06  </a:t>
            </a:r>
            <a:r>
              <a:rPr lang="ru-RU" b="1" kern="50" dirty="0" smtClean="0">
                <a:latin typeface="Times New Roman"/>
                <a:ea typeface="Lucida Sans Unicode"/>
              </a:rPr>
              <a:t>Четверг. </a:t>
            </a:r>
            <a:r>
              <a:rPr lang="ru-RU" b="1" u="sng" dirty="0" smtClean="0">
                <a:latin typeface="Times New Roman"/>
                <a:ea typeface="Calibri"/>
                <a:cs typeface="Times New Roman"/>
              </a:rPr>
              <a:t>День </a:t>
            </a:r>
            <a:r>
              <a:rPr lang="ru-RU" b="1" u="sng" dirty="0">
                <a:latin typeface="Times New Roman"/>
                <a:ea typeface="Calibri"/>
                <a:cs typeface="Times New Roman"/>
              </a:rPr>
              <a:t>великих открытий</a:t>
            </a:r>
            <a:endParaRPr lang="ru-RU" sz="1600" u="sng" dirty="0">
              <a:ea typeface="Calibri"/>
              <a:cs typeface="Times New Roman"/>
            </a:endParaRPr>
          </a:p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1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Планетарий.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2. Наука – это просто.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(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Мы становимся учеными</a:t>
            </a:r>
            <a:r>
              <a:rPr lang="ru-RU" dirty="0">
                <a:latin typeface="Times New Roman"/>
                <a:ea typeface="Calibri"/>
                <a:cs typeface="Times New Roman"/>
              </a:rPr>
              <a:t>)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3.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Викторина «Загадки леса»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32" y="2996952"/>
            <a:ext cx="2154611" cy="33387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29022" y="2831186"/>
            <a:ext cx="1958734" cy="1417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291" y="1263308"/>
            <a:ext cx="3175621" cy="2381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646" y="3789040"/>
            <a:ext cx="1579844" cy="2546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61"/>
          <a:stretch/>
        </p:blipFill>
        <p:spPr>
          <a:xfrm>
            <a:off x="5176291" y="3797600"/>
            <a:ext cx="1435833" cy="2538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022" y="4365104"/>
            <a:ext cx="1979712" cy="1707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000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99592" y="1196752"/>
            <a:ext cx="38164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/>
                <a:ea typeface="Lucida Sans Unicode"/>
              </a:rPr>
              <a:t>10.06   </a:t>
            </a:r>
            <a:r>
              <a:rPr lang="ru-RU" b="1" kern="50" dirty="0" smtClean="0">
                <a:latin typeface="Times New Roman"/>
                <a:ea typeface="Lucida Sans Unicode"/>
              </a:rPr>
              <a:t>Пятница. </a:t>
            </a:r>
            <a:r>
              <a:rPr lang="ru-RU" b="1" u="sng" dirty="0" smtClean="0">
                <a:latin typeface="Times New Roman"/>
                <a:ea typeface="Calibri"/>
                <a:cs typeface="Times New Roman"/>
              </a:rPr>
              <a:t>День России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. </a:t>
            </a:r>
          </a:p>
          <a:p>
            <a:pPr>
              <a:spcAft>
                <a:spcPts val="0"/>
              </a:spcAft>
            </a:pPr>
            <a:r>
              <a:rPr lang="ru-RU" kern="50" dirty="0" smtClean="0">
                <a:latin typeface="Times New Roman"/>
                <a:ea typeface="Lucida Sans Unicode"/>
              </a:rPr>
              <a:t>(</a:t>
            </a:r>
            <a:r>
              <a:rPr lang="ru-RU" i="1" kern="50" dirty="0">
                <a:latin typeface="Times New Roman"/>
                <a:ea typeface="Lucida Sans Unicode"/>
              </a:rPr>
              <a:t>День единых действий</a:t>
            </a:r>
            <a:r>
              <a:rPr lang="ru-RU" kern="50" dirty="0">
                <a:latin typeface="Times New Roman"/>
                <a:ea typeface="Lucida Sans Unicode"/>
              </a:rPr>
              <a:t>)</a:t>
            </a:r>
          </a:p>
          <a:p>
            <a:pPr>
              <a:spcAft>
                <a:spcPts val="0"/>
              </a:spcAft>
            </a:pPr>
            <a:r>
              <a:rPr lang="ru-RU" kern="50" dirty="0" smtClean="0">
                <a:latin typeface="Times New Roman"/>
                <a:ea typeface="Lucida Sans Unicode"/>
              </a:rPr>
              <a:t>1</a:t>
            </a:r>
            <a:r>
              <a:rPr lang="ru-RU" kern="50" dirty="0">
                <a:latin typeface="Times New Roman"/>
                <a:ea typeface="Lucida Sans Unicode"/>
              </a:rPr>
              <a:t>. Петру Первому – 350!</a:t>
            </a:r>
          </a:p>
          <a:p>
            <a:pPr>
              <a:spcAft>
                <a:spcPts val="0"/>
              </a:spcAft>
            </a:pPr>
            <a:r>
              <a:rPr lang="ru-RU" kern="50" dirty="0">
                <a:latin typeface="Times New Roman"/>
                <a:ea typeface="Lucida Sans Unicode"/>
              </a:rPr>
              <a:t>2. </a:t>
            </a:r>
            <a:r>
              <a:rPr lang="ru-RU" kern="50" dirty="0">
                <a:solidFill>
                  <a:srgbClr val="111111"/>
                </a:solidFill>
                <a:latin typeface="Times New Roman"/>
                <a:ea typeface="Times New Roman"/>
              </a:rPr>
              <a:t>Викторина «Россия – родина моя».</a:t>
            </a:r>
            <a:endParaRPr lang="ru-RU" kern="50" dirty="0">
              <a:latin typeface="Times New Roman"/>
              <a:ea typeface="Lucida Sans Unicode"/>
            </a:endParaRPr>
          </a:p>
          <a:p>
            <a:pPr>
              <a:spcAft>
                <a:spcPts val="0"/>
              </a:spcAft>
            </a:pPr>
            <a:r>
              <a:rPr lang="ru-RU" kern="50" dirty="0">
                <a:latin typeface="Times New Roman"/>
                <a:ea typeface="Lucida Sans Unicode"/>
              </a:rPr>
              <a:t>3. Развлекательная программа </a:t>
            </a:r>
            <a:endParaRPr lang="ru-RU" kern="50" dirty="0" smtClean="0">
              <a:latin typeface="Times New Roman"/>
              <a:ea typeface="Lucida Sans Unicode"/>
            </a:endParaRPr>
          </a:p>
          <a:p>
            <a:pPr>
              <a:spcAft>
                <a:spcPts val="0"/>
              </a:spcAft>
            </a:pPr>
            <a:r>
              <a:rPr lang="ru-RU" kern="50" dirty="0" smtClean="0">
                <a:latin typeface="Times New Roman"/>
                <a:ea typeface="Lucida Sans Unicode"/>
              </a:rPr>
              <a:t>«</a:t>
            </a:r>
            <a:r>
              <a:rPr lang="ru-RU" kern="50" dirty="0">
                <a:latin typeface="Times New Roman"/>
                <a:ea typeface="Lucida Sans Unicode"/>
              </a:rPr>
              <a:t>День России».</a:t>
            </a:r>
            <a:endParaRPr lang="ru-RU" kern="50" dirty="0">
              <a:effectLst/>
              <a:latin typeface="Times New Roman"/>
              <a:ea typeface="Lucida Sans Unicode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196752"/>
            <a:ext cx="2674237" cy="1994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350" y="4509119"/>
            <a:ext cx="2486223" cy="1864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5" t="31992" r="17893" b="23184"/>
          <a:stretch/>
        </p:blipFill>
        <p:spPr>
          <a:xfrm>
            <a:off x="5711350" y="2945129"/>
            <a:ext cx="2411760" cy="1852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451" y="3068958"/>
            <a:ext cx="4191156" cy="3143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752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99592" y="1156768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50" dirty="0">
                <a:latin typeface="Times New Roman"/>
                <a:ea typeface="Lucida Sans Unicode"/>
              </a:rPr>
              <a:t>14.06   </a:t>
            </a:r>
            <a:r>
              <a:rPr lang="ru-RU" b="1" kern="50" dirty="0" smtClean="0">
                <a:latin typeface="Times New Roman"/>
                <a:ea typeface="Lucida Sans Unicode"/>
              </a:rPr>
              <a:t>Вторник.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День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здоровья и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спорта. </a:t>
            </a:r>
            <a:r>
              <a:rPr lang="ru-RU" kern="50" dirty="0" smtClean="0">
                <a:latin typeface="Times New Roman"/>
                <a:ea typeface="Lucida Sans Unicode"/>
              </a:rPr>
              <a:t>(</a:t>
            </a:r>
            <a:r>
              <a:rPr lang="ru-RU" i="1" kern="50" dirty="0">
                <a:latin typeface="Times New Roman"/>
                <a:ea typeface="Lucida Sans Unicode"/>
              </a:rPr>
              <a:t>День единых действий</a:t>
            </a:r>
            <a:r>
              <a:rPr lang="ru-RU" kern="50" dirty="0">
                <a:latin typeface="Times New Roman"/>
                <a:ea typeface="Lucida Sans Unicode"/>
              </a:rPr>
              <a:t>)</a:t>
            </a:r>
          </a:p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1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Мастер-класс по футболу.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2. Развлекательная программа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«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 здоровом теле – здоровый дух!»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3. «Веселые старты». (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Эстафеты с предметами и без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.)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24" y="2492896"/>
            <a:ext cx="3831107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AutoShape 2" descr="blob:https://web.whatsapp.com/19b450df-0372-4c2c-ab10-8f3074c888c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07"/>
          <a:stretch/>
        </p:blipFill>
        <p:spPr bwMode="auto">
          <a:xfrm>
            <a:off x="5220072" y="2409508"/>
            <a:ext cx="2850654" cy="3705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5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27584" y="1124744"/>
            <a:ext cx="684076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50" dirty="0">
                <a:latin typeface="Times New Roman"/>
                <a:ea typeface="Lucida Sans Unicode"/>
              </a:rPr>
              <a:t>15.06 </a:t>
            </a:r>
            <a:r>
              <a:rPr lang="ru-RU" b="1" kern="50" dirty="0" smtClean="0">
                <a:latin typeface="Times New Roman"/>
                <a:ea typeface="Lucida Sans Unicode"/>
              </a:rPr>
              <a:t>Среда.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День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девочек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1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«Веселая смена» (с мороженым)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2.</a:t>
            </a:r>
            <a:r>
              <a:rPr lang="ru-RU" sz="1600" dirty="0"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Конкурс «Бюро находок»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3. «Давайте потанцуем!». Развлекательная программа. 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719457"/>
            <a:ext cx="1698002" cy="2474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AutoShape 2" descr="blob:https://web.whatsapp.com/19b450df-0372-4c2c-ab10-8f3074c888c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152904"/>
            <a:ext cx="1698002" cy="2541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5" descr="blob:https://web.whatsapp.com/fac1b215-5b90-43c2-a193-0f6432e3d2b6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23666"/>
            <a:ext cx="2522083" cy="18915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85" y="4315228"/>
            <a:ext cx="2576680" cy="1897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5" t="37561"/>
          <a:stretch/>
        </p:blipFill>
        <p:spPr>
          <a:xfrm>
            <a:off x="3277659" y="2995400"/>
            <a:ext cx="3166549" cy="2639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2051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99592" y="1249942"/>
            <a:ext cx="444624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/>
                <a:ea typeface="Calibri"/>
                <a:cs typeface="Times New Roman"/>
              </a:rPr>
              <a:t>16.06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Четверг.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День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мальчиков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1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Чулпан «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Неконцерт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».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2. Игра «Тропа доверия»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3.</a:t>
            </a:r>
            <a:r>
              <a:rPr lang="ru-RU" sz="14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Мини-футбол.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154" t="50000" b="14576"/>
          <a:stretch/>
        </p:blipFill>
        <p:spPr>
          <a:xfrm>
            <a:off x="4572000" y="3789040"/>
            <a:ext cx="3645646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239670"/>
            <a:ext cx="3645646" cy="2549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476774"/>
            <a:ext cx="2664296" cy="3866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859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27584" y="1196752"/>
            <a:ext cx="7704856" cy="1518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50" dirty="0">
                <a:latin typeface="Times New Roman"/>
                <a:ea typeface="Lucida Sans Unicode"/>
              </a:rPr>
              <a:t>17.06   </a:t>
            </a:r>
            <a:r>
              <a:rPr lang="ru-RU" b="1" kern="50" dirty="0" smtClean="0">
                <a:latin typeface="Times New Roman"/>
                <a:ea typeface="Lucida Sans Unicode"/>
              </a:rPr>
              <a:t>Пятница. День </a:t>
            </a:r>
            <a:r>
              <a:rPr lang="ru-RU" b="1" kern="50" dirty="0">
                <a:latin typeface="Times New Roman"/>
                <a:ea typeface="Lucida Sans Unicode"/>
              </a:rPr>
              <a:t>талантов</a:t>
            </a:r>
            <a:r>
              <a:rPr lang="ru-RU" b="1" kern="50" dirty="0" smtClean="0">
                <a:latin typeface="Times New Roman"/>
                <a:ea typeface="Lucida Sans Unicode"/>
              </a:rPr>
              <a:t>. </a:t>
            </a:r>
            <a:r>
              <a:rPr lang="ru-RU" kern="50" dirty="0" smtClean="0">
                <a:latin typeface="Times New Roman"/>
                <a:ea typeface="Lucida Sans Unicode"/>
              </a:rPr>
              <a:t>(</a:t>
            </a:r>
            <a:r>
              <a:rPr lang="ru-RU" i="1" kern="50" dirty="0">
                <a:latin typeface="Times New Roman"/>
                <a:ea typeface="Lucida Sans Unicode"/>
              </a:rPr>
              <a:t>День единых действий</a:t>
            </a:r>
            <a:r>
              <a:rPr lang="ru-RU" kern="50" dirty="0" smtClean="0">
                <a:latin typeface="Times New Roman"/>
                <a:ea typeface="Lucida Sans Unicode"/>
              </a:rPr>
              <a:t>)</a:t>
            </a:r>
            <a:r>
              <a:rPr lang="ru-RU" b="1" kern="50" dirty="0">
                <a:latin typeface="Times New Roman"/>
                <a:ea typeface="Lucida Sans Unicode"/>
              </a:rPr>
              <a:t> </a:t>
            </a:r>
            <a:endParaRPr lang="ru-RU" kern="50" dirty="0">
              <a:latin typeface="Times New Roman"/>
              <a:ea typeface="Lucida Sans Unicode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1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. Виртуальные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очки.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2. Алло, мы ищем таланты!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3.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Викторина «Знаете ли вы»</a:t>
            </a:r>
            <a:endParaRPr lang="ru-RU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564904"/>
            <a:ext cx="230425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564904"/>
            <a:ext cx="2284488" cy="1713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341336"/>
            <a:ext cx="3054425" cy="2039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383" y="2492896"/>
            <a:ext cx="2380498" cy="1785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610"/>
          <a:stretch/>
        </p:blipFill>
        <p:spPr>
          <a:xfrm>
            <a:off x="6042249" y="4222649"/>
            <a:ext cx="1928584" cy="2084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496" r="33415"/>
          <a:stretch/>
        </p:blipFill>
        <p:spPr>
          <a:xfrm>
            <a:off x="1069978" y="4328071"/>
            <a:ext cx="1819468" cy="2053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7598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99592" y="1196752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50" dirty="0">
                <a:latin typeface="Times New Roman"/>
                <a:ea typeface="Lucida Sans Unicode"/>
              </a:rPr>
              <a:t>20.06  </a:t>
            </a:r>
            <a:r>
              <a:rPr lang="ru-RU" b="1" kern="50" dirty="0" smtClean="0">
                <a:latin typeface="Times New Roman"/>
                <a:ea typeface="Lucida Sans Unicode"/>
              </a:rPr>
              <a:t>Понедельник.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Сабантуй .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kern="50" dirty="0" smtClean="0">
                <a:latin typeface="Times New Roman"/>
                <a:ea typeface="Lucida Sans Unicode"/>
              </a:rPr>
              <a:t>(</a:t>
            </a:r>
            <a:r>
              <a:rPr lang="ru-RU" i="1" kern="50" dirty="0">
                <a:latin typeface="Times New Roman"/>
                <a:ea typeface="Lucida Sans Unicode"/>
              </a:rPr>
              <a:t>День единых действий</a:t>
            </a:r>
            <a:r>
              <a:rPr lang="ru-RU" b="1" kern="50" dirty="0">
                <a:latin typeface="Times New Roman"/>
                <a:ea typeface="Lucida Sans Unicode"/>
              </a:rPr>
              <a:t>)</a:t>
            </a:r>
          </a:p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1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Национальный музей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РТ.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«Сабантуй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».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2. Национальные праздники народов нашей страны. Презентация. 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3. Знакомство с играми разных народов.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022" y="3537526"/>
            <a:ext cx="1378337" cy="11311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48" y="2386319"/>
            <a:ext cx="1362436" cy="10218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594" y="4911815"/>
            <a:ext cx="1066805" cy="14224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48" y="4863509"/>
            <a:ext cx="1103035" cy="1470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380486"/>
            <a:ext cx="1343414" cy="10075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922" y="2366220"/>
            <a:ext cx="1362437" cy="10218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992" y="2386319"/>
            <a:ext cx="1452032" cy="108902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9" t="15122" r="30128" b="24390"/>
          <a:stretch/>
        </p:blipFill>
        <p:spPr>
          <a:xfrm>
            <a:off x="2520903" y="3527679"/>
            <a:ext cx="790496" cy="112038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161" y="2386319"/>
            <a:ext cx="1375892" cy="103191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4" r="16817" b="13369"/>
          <a:stretch/>
        </p:blipFill>
        <p:spPr>
          <a:xfrm>
            <a:off x="3484297" y="3526715"/>
            <a:ext cx="685770" cy="112134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18" y="3527679"/>
            <a:ext cx="1355266" cy="105344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039" y="4837412"/>
            <a:ext cx="1046204" cy="14968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24" y="4887340"/>
            <a:ext cx="1085161" cy="14468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262" y="4837412"/>
            <a:ext cx="1122607" cy="14968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843093"/>
            <a:ext cx="1048085" cy="14340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106" y="3526714"/>
            <a:ext cx="750950" cy="112134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446" y="3522208"/>
            <a:ext cx="1528607" cy="114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8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99592" y="1165979"/>
            <a:ext cx="53823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/>
                <a:ea typeface="Calibri"/>
                <a:cs typeface="Times New Roman"/>
              </a:rPr>
              <a:t>21.06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Вторник. День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юного эколога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1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ТЮЗ, спектакль «Грибные приключения».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2.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Конкурс рисунков «Сохраним природу»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</a:rPr>
              <a:t>3.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Конкурсная программа «Свалка по имени Земля».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87" b="12104"/>
          <a:stretch/>
        </p:blipFill>
        <p:spPr>
          <a:xfrm>
            <a:off x="5954173" y="1165980"/>
            <a:ext cx="2578267" cy="33431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9"/>
          <a:stretch/>
        </p:blipFill>
        <p:spPr>
          <a:xfrm>
            <a:off x="928718" y="4526901"/>
            <a:ext cx="2419145" cy="1598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1" y="4610285"/>
            <a:ext cx="2534301" cy="1598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172" y="4628209"/>
            <a:ext cx="2434251" cy="1623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719" y="2464481"/>
            <a:ext cx="2491153" cy="1891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430552"/>
            <a:ext cx="2862064" cy="1909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1773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99592" y="1124744"/>
            <a:ext cx="5760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/>
                <a:ea typeface="Lucida Sans Unicode"/>
              </a:rPr>
              <a:t>22.06 </a:t>
            </a:r>
            <a:r>
              <a:rPr lang="ru-RU" b="1" kern="50" dirty="0" smtClean="0">
                <a:latin typeface="Times New Roman"/>
                <a:ea typeface="Lucida Sans Unicode"/>
              </a:rPr>
              <a:t> Среда. </a:t>
            </a:r>
            <a:r>
              <a:rPr lang="ru-RU" b="1" kern="50" dirty="0" smtClean="0">
                <a:latin typeface="Times New Roman"/>
                <a:ea typeface="Times New Roman"/>
              </a:rPr>
              <a:t>«</a:t>
            </a:r>
            <a:r>
              <a:rPr lang="ru-RU" b="1" kern="50" dirty="0">
                <a:latin typeface="Times New Roman"/>
                <a:ea typeface="Times New Roman"/>
              </a:rPr>
              <a:t>День памяти и скорби»</a:t>
            </a:r>
            <a:endParaRPr lang="ru-RU" kern="50" dirty="0">
              <a:latin typeface="Times New Roman"/>
              <a:ea typeface="Lucida Sans Unicode"/>
            </a:endParaRPr>
          </a:p>
          <a:p>
            <a:pPr>
              <a:spcAft>
                <a:spcPts val="0"/>
              </a:spcAft>
            </a:pPr>
            <a:r>
              <a:rPr lang="ru-RU" kern="50" dirty="0" smtClean="0">
                <a:latin typeface="Times New Roman"/>
                <a:ea typeface="Times New Roman"/>
              </a:rPr>
              <a:t>1. Презентация </a:t>
            </a:r>
            <a:r>
              <a:rPr lang="ru-RU" kern="50" dirty="0">
                <a:latin typeface="Times New Roman"/>
                <a:ea typeface="Times New Roman"/>
              </a:rPr>
              <a:t>«День памяти</a:t>
            </a:r>
            <a:r>
              <a:rPr lang="ru-RU" kern="50" dirty="0" smtClean="0">
                <a:latin typeface="Times New Roman"/>
                <a:ea typeface="Times New Roman"/>
              </a:rPr>
              <a:t>».</a:t>
            </a:r>
          </a:p>
          <a:p>
            <a:pPr>
              <a:spcAft>
                <a:spcPts val="0"/>
              </a:spcAft>
            </a:pPr>
            <a:r>
              <a:rPr lang="ru-RU" kern="50" dirty="0" smtClean="0">
                <a:latin typeface="Times New Roman"/>
                <a:ea typeface="Times New Roman"/>
              </a:rPr>
              <a:t>2. Хроника одного дня. 22 июня 1941 года. Видеофильм.</a:t>
            </a:r>
            <a:endParaRPr lang="ru-RU" kern="50" dirty="0">
              <a:latin typeface="Times New Roman"/>
              <a:ea typeface="Lucida Sans Unicode"/>
            </a:endParaRPr>
          </a:p>
          <a:p>
            <a:pPr>
              <a:spcAft>
                <a:spcPts val="0"/>
              </a:spcAft>
            </a:pPr>
            <a:r>
              <a:rPr lang="ru-RU" kern="50" dirty="0" smtClean="0">
                <a:latin typeface="Times New Roman"/>
                <a:ea typeface="Times New Roman"/>
              </a:rPr>
              <a:t>3. Споемте</a:t>
            </a:r>
            <a:r>
              <a:rPr lang="ru-RU" kern="50" dirty="0">
                <a:latin typeface="Times New Roman"/>
                <a:ea typeface="Times New Roman"/>
              </a:rPr>
              <a:t>, друзья.  Песни военных лет. </a:t>
            </a:r>
            <a:endParaRPr lang="ru-RU" kern="50" dirty="0">
              <a:effectLst/>
              <a:latin typeface="Times New Roman"/>
              <a:ea typeface="Lucida Sans Unicode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463972"/>
            <a:ext cx="1889027" cy="3593210"/>
          </a:xfrm>
          <a:prstGeom prst="rect">
            <a:avLst/>
          </a:prstGeom>
        </p:spPr>
      </p:pic>
      <p:sp>
        <p:nvSpPr>
          <p:cNvPr id="5" name="AutoShape 2" descr="blob:https://web.whatsapp.com/a1a3381e-5608-49bf-a32e-d783d1c3a1a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50" y="2500370"/>
            <a:ext cx="2776654" cy="35929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463972"/>
            <a:ext cx="2555776" cy="362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3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27584" y="1196752"/>
            <a:ext cx="4572000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kern="50" dirty="0">
                <a:latin typeface="Times New Roman"/>
                <a:ea typeface="Lucida Sans Unicode"/>
              </a:rPr>
              <a:t>23.06   </a:t>
            </a:r>
            <a:r>
              <a:rPr lang="ru-RU" b="1" kern="50" dirty="0" smtClean="0">
                <a:latin typeface="Times New Roman"/>
                <a:ea typeface="Lucida Sans Unicode"/>
              </a:rPr>
              <a:t>Четверг.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День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творчества 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1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Голографическая пирамида.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2.  Творческие конкурсы.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3.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«Шуточная олимпиада»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064" y="3648405"/>
            <a:ext cx="1435088" cy="19134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826" y="3573016"/>
            <a:ext cx="1491630" cy="19888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744" y="1196751"/>
            <a:ext cx="3046164" cy="22846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054" y="2752293"/>
            <a:ext cx="1944216" cy="14581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544" y="2526645"/>
            <a:ext cx="1353532" cy="18047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09" y="4616509"/>
            <a:ext cx="1936815" cy="14495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920" y="4605130"/>
            <a:ext cx="1932780" cy="144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25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971600" y="1217292"/>
            <a:ext cx="74168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50" dirty="0">
                <a:latin typeface="Times New Roman"/>
                <a:ea typeface="Lucida Sans Unicode"/>
              </a:rPr>
              <a:t>30.05   </a:t>
            </a:r>
            <a:r>
              <a:rPr lang="ru-RU" b="1" kern="50" dirty="0" smtClean="0">
                <a:latin typeface="Times New Roman"/>
                <a:ea typeface="Lucida Sans Unicode"/>
              </a:rPr>
              <a:t>Понедельник. </a:t>
            </a:r>
            <a:r>
              <a:rPr lang="ru-RU" b="1" u="sng" kern="50" dirty="0" smtClean="0">
                <a:latin typeface="Times New Roman"/>
                <a:ea typeface="Lucida Sans Unicode"/>
              </a:rPr>
              <a:t>Здравствуй</a:t>
            </a:r>
            <a:r>
              <a:rPr lang="ru-RU" b="1" u="sng" kern="50" dirty="0">
                <a:latin typeface="Times New Roman"/>
                <a:ea typeface="Lucida Sans Unicode"/>
              </a:rPr>
              <a:t>, лагерь</a:t>
            </a:r>
            <a:r>
              <a:rPr lang="ru-RU" b="1" u="sng" kern="50" dirty="0" smtClean="0">
                <a:latin typeface="Times New Roman"/>
                <a:ea typeface="Lucida Sans Unicode"/>
              </a:rPr>
              <a:t>! </a:t>
            </a:r>
            <a:r>
              <a:rPr lang="ru-RU" kern="50" dirty="0" smtClean="0">
                <a:latin typeface="Times New Roman"/>
                <a:ea typeface="Lucida Sans Unicode"/>
              </a:rPr>
              <a:t>(</a:t>
            </a:r>
            <a:r>
              <a:rPr lang="ru-RU" i="1" kern="50" dirty="0" smtClean="0">
                <a:latin typeface="Times New Roman"/>
                <a:ea typeface="Lucida Sans Unicode"/>
              </a:rPr>
              <a:t>День </a:t>
            </a:r>
            <a:r>
              <a:rPr lang="ru-RU" i="1" kern="50" dirty="0">
                <a:latin typeface="Times New Roman"/>
                <a:ea typeface="Lucida Sans Unicode"/>
              </a:rPr>
              <a:t>единых </a:t>
            </a:r>
            <a:r>
              <a:rPr lang="ru-RU" i="1" kern="50" dirty="0" smtClean="0">
                <a:latin typeface="Times New Roman"/>
                <a:ea typeface="Lucida Sans Unicode"/>
              </a:rPr>
              <a:t>действий)</a:t>
            </a:r>
          </a:p>
          <a:p>
            <a:r>
              <a:rPr lang="ru-RU" dirty="0" smtClean="0">
                <a:latin typeface="Times New Roman"/>
                <a:ea typeface="Times New Roman"/>
                <a:cs typeface="Times New Roman"/>
              </a:rPr>
              <a:t>1. Торжественная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линейка, посвященная открытию лагеря.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Times New Roman"/>
                <a:cs typeface="Times New Roman"/>
              </a:rPr>
              <a:t>2. «Познаю себя». (</a:t>
            </a:r>
            <a:r>
              <a:rPr lang="ru-RU" i="1" dirty="0">
                <a:latin typeface="Times New Roman"/>
                <a:ea typeface="Times New Roman"/>
                <a:cs typeface="Times New Roman"/>
              </a:rPr>
              <a:t>Визит к медсестре лагеря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)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Times New Roman"/>
                <a:cs typeface="Times New Roman"/>
              </a:rPr>
              <a:t>3. Инструктаж детей: «Безопасность в лагере».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Times New Roman"/>
                <a:cs typeface="Times New Roman"/>
              </a:rPr>
              <a:t>4. Рождение отряда: сбор – рождение отряда, девиза, название отряда, отрядной песни, оформление наглядности.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500" y="3794359"/>
            <a:ext cx="3419871" cy="2564904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46" t="19548" r="13559" b="19944"/>
          <a:stretch/>
        </p:blipFill>
        <p:spPr bwMode="auto">
          <a:xfrm rot="16200000">
            <a:off x="666778" y="2899612"/>
            <a:ext cx="2697880" cy="266429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580" r="6396"/>
          <a:stretch/>
        </p:blipFill>
        <p:spPr bwMode="auto">
          <a:xfrm>
            <a:off x="5220072" y="2925050"/>
            <a:ext cx="3168352" cy="23208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651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99592" y="1196752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50" dirty="0">
                <a:latin typeface="Times New Roman"/>
                <a:ea typeface="Lucida Sans Unicode"/>
              </a:rPr>
              <a:t>24.06  </a:t>
            </a:r>
            <a:r>
              <a:rPr lang="ru-RU" b="1" kern="50" dirty="0" smtClean="0">
                <a:latin typeface="Times New Roman"/>
                <a:ea typeface="Lucida Sans Unicode"/>
              </a:rPr>
              <a:t>Пятница.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День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фантазий и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юмора </a:t>
            </a:r>
            <a:r>
              <a:rPr lang="ru-RU" kern="50" dirty="0" smtClean="0">
                <a:latin typeface="Times New Roman"/>
                <a:ea typeface="Lucida Sans Unicode"/>
              </a:rPr>
              <a:t>(</a:t>
            </a:r>
            <a:r>
              <a:rPr lang="ru-RU" i="1" kern="50" dirty="0">
                <a:latin typeface="Times New Roman"/>
                <a:ea typeface="Lucida Sans Unicode"/>
              </a:rPr>
              <a:t>День единых действий</a:t>
            </a:r>
            <a:r>
              <a:rPr lang="ru-RU" kern="50" dirty="0">
                <a:latin typeface="Times New Roman"/>
                <a:ea typeface="Lucida Sans Unicode"/>
              </a:rPr>
              <a:t>)</a:t>
            </a:r>
          </a:p>
          <a:p>
            <a:r>
              <a:rPr lang="ru-RU" kern="50" dirty="0" smtClean="0">
                <a:latin typeface="Times New Roman"/>
                <a:ea typeface="Lucida Sans Unicode"/>
              </a:rPr>
              <a:t>1</a:t>
            </a:r>
            <a:r>
              <a:rPr lang="ru-RU" kern="50" dirty="0">
                <a:latin typeface="Times New Roman"/>
                <a:ea typeface="Lucida Sans Unicode"/>
              </a:rPr>
              <a:t>. </a:t>
            </a:r>
            <a:r>
              <a:rPr lang="ru-RU" kern="50" dirty="0" smtClean="0">
                <a:solidFill>
                  <a:srgbClr val="000000"/>
                </a:solidFill>
                <a:latin typeface="Times New Roman"/>
                <a:ea typeface="Lucida Sans Unicode"/>
              </a:rPr>
              <a:t>Игра </a:t>
            </a:r>
            <a:r>
              <a:rPr lang="ru-RU" kern="50" dirty="0">
                <a:solidFill>
                  <a:srgbClr val="000000"/>
                </a:solidFill>
                <a:latin typeface="Times New Roman"/>
                <a:ea typeface="Lucida Sans Unicode"/>
              </a:rPr>
              <a:t>«Я самый, я самая».</a:t>
            </a:r>
            <a:endParaRPr lang="ru-RU" kern="50" dirty="0">
              <a:latin typeface="Times New Roman"/>
              <a:ea typeface="Lucida Sans Unicode"/>
            </a:endParaRPr>
          </a:p>
          <a:p>
            <a:r>
              <a:rPr lang="ru-RU" dirty="0" smtClean="0">
                <a:solidFill>
                  <a:srgbClr val="000000"/>
                </a:solidFill>
                <a:ea typeface="Calibri"/>
                <a:cs typeface="Times New Roman"/>
              </a:rPr>
              <a:t>2.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Конкурсная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программа «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Разноцветная игра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»</a:t>
            </a:r>
            <a:r>
              <a:rPr lang="ru-RU" b="1" kern="50" dirty="0">
                <a:latin typeface="Times New Roman"/>
                <a:ea typeface="Lucida Sans Unicode"/>
              </a:rPr>
              <a:t> </a:t>
            </a:r>
            <a:endParaRPr lang="ru-RU" kern="50" dirty="0">
              <a:effectLst/>
              <a:latin typeface="Times New Roman"/>
              <a:ea typeface="Lucida Sans Unicode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431"/>
          <a:stretch/>
        </p:blipFill>
        <p:spPr>
          <a:xfrm>
            <a:off x="912149" y="2124812"/>
            <a:ext cx="1849697" cy="15216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814"/>
          <a:stretch/>
        </p:blipFill>
        <p:spPr>
          <a:xfrm>
            <a:off x="930548" y="3825944"/>
            <a:ext cx="1831298" cy="24857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789040"/>
            <a:ext cx="2627784" cy="25595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36" t="19744" r="20529" b="23732"/>
          <a:stretch/>
        </p:blipFill>
        <p:spPr>
          <a:xfrm>
            <a:off x="2761846" y="2091206"/>
            <a:ext cx="2109989" cy="15263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1887"/>
          <a:stretch/>
        </p:blipFill>
        <p:spPr>
          <a:xfrm rot="5400000" flipH="1">
            <a:off x="5098982" y="2099385"/>
            <a:ext cx="1521637" cy="15630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93" r="18399"/>
          <a:stretch/>
        </p:blipFill>
        <p:spPr>
          <a:xfrm>
            <a:off x="6765276" y="1556792"/>
            <a:ext cx="1551139" cy="21155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73961" y="3789040"/>
            <a:ext cx="2642454" cy="25226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4322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99592" y="1174232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50" dirty="0">
                <a:latin typeface="Times New Roman"/>
                <a:ea typeface="Lucida Sans Unicode"/>
              </a:rPr>
              <a:t>27.06  </a:t>
            </a:r>
            <a:r>
              <a:rPr lang="ru-RU" b="1" kern="50" dirty="0" smtClean="0">
                <a:latin typeface="Times New Roman"/>
                <a:ea typeface="Lucida Sans Unicode"/>
              </a:rPr>
              <a:t>Понедельник.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День приключений. </a:t>
            </a:r>
            <a:r>
              <a:rPr lang="ru-RU" kern="50" dirty="0" smtClean="0">
                <a:latin typeface="Times New Roman"/>
                <a:ea typeface="Lucida Sans Unicode"/>
              </a:rPr>
              <a:t>(</a:t>
            </a:r>
            <a:r>
              <a:rPr lang="ru-RU" i="1" kern="50" dirty="0">
                <a:latin typeface="Times New Roman"/>
                <a:ea typeface="Lucida Sans Unicode"/>
              </a:rPr>
              <a:t>День единых действий</a:t>
            </a:r>
            <a:r>
              <a:rPr lang="ru-RU" kern="50" dirty="0">
                <a:latin typeface="Times New Roman"/>
                <a:ea typeface="Lucida Sans Unicode"/>
              </a:rPr>
              <a:t>)</a:t>
            </a:r>
          </a:p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1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Викторина «Пираты».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2. Игра «Паутина»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3. «Ищем клад». Там на неведомых дорожках…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65" y="2333287"/>
            <a:ext cx="1920919" cy="14350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40"/>
          <a:stretch/>
        </p:blipFill>
        <p:spPr>
          <a:xfrm>
            <a:off x="741911" y="4181963"/>
            <a:ext cx="1980901" cy="1676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516" y="2344986"/>
            <a:ext cx="1866419" cy="13998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Komp-23\Desktop\ЛАГЕРЬ\Новая папка (3)\fe94f0a9-18ec-4853-a3f0-1ec2800acfdc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86245"/>
            <a:ext cx="1760065" cy="1317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8" r="12548"/>
          <a:stretch/>
        </p:blipFill>
        <p:spPr>
          <a:xfrm>
            <a:off x="4842146" y="3794890"/>
            <a:ext cx="1664798" cy="2451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812191"/>
            <a:ext cx="1578414" cy="2384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813" y="4166186"/>
            <a:ext cx="2240532" cy="1676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6"/>
          <a:stretch/>
        </p:blipFill>
        <p:spPr>
          <a:xfrm>
            <a:off x="6332065" y="2333287"/>
            <a:ext cx="1802968" cy="1348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731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99592" y="1154294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/>
                <a:ea typeface="Calibri"/>
                <a:cs typeface="Times New Roman"/>
              </a:rPr>
              <a:t>28.06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Вторник. Закрытие лагеря. </a:t>
            </a:r>
            <a:r>
              <a:rPr lang="ru-RU" kern="50" dirty="0" smtClean="0">
                <a:latin typeface="Times New Roman"/>
                <a:ea typeface="Lucida Sans Unicode"/>
              </a:rPr>
              <a:t>(</a:t>
            </a:r>
            <a:r>
              <a:rPr lang="ru-RU" i="1" kern="50" dirty="0">
                <a:latin typeface="Times New Roman"/>
                <a:ea typeface="Lucida Sans Unicode"/>
              </a:rPr>
              <a:t>День единых действий</a:t>
            </a:r>
            <a:r>
              <a:rPr lang="ru-RU" kern="50" dirty="0">
                <a:latin typeface="Times New Roman"/>
                <a:ea typeface="Lucida Sans Unicode"/>
              </a:rPr>
              <a:t>)</a:t>
            </a:r>
          </a:p>
          <a:p>
            <a:r>
              <a:rPr lang="ru-RU" kern="50" dirty="0" smtClean="0">
                <a:latin typeface="Times New Roman"/>
                <a:ea typeface="Lucida Sans Unicode"/>
              </a:rPr>
              <a:t>1</a:t>
            </a:r>
            <a:r>
              <a:rPr lang="ru-RU" kern="50" dirty="0">
                <a:latin typeface="Times New Roman"/>
                <a:ea typeface="Lucida Sans Unicode"/>
              </a:rPr>
              <a:t>. «Бумажная дискотека»</a:t>
            </a:r>
          </a:p>
          <a:p>
            <a:r>
              <a:rPr lang="ru-RU" sz="1600" dirty="0">
                <a:ea typeface="Calibri"/>
                <a:cs typeface="Times New Roman"/>
              </a:rPr>
              <a:t>2.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«Познаю себя». (</a:t>
            </a:r>
            <a:r>
              <a:rPr lang="ru-RU" i="1" dirty="0">
                <a:latin typeface="Times New Roman"/>
                <a:ea typeface="Times New Roman"/>
                <a:cs typeface="Times New Roman"/>
              </a:rPr>
              <a:t>Визит к медсестре лагеря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)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kern="50" dirty="0">
                <a:latin typeface="Times New Roman"/>
                <a:ea typeface="Lucida Sans Unicode"/>
              </a:rPr>
              <a:t>3.</a:t>
            </a:r>
            <a:r>
              <a:rPr lang="ru-RU" kern="50" dirty="0">
                <a:latin typeface="Times New Roman"/>
                <a:ea typeface="Times New Roman"/>
              </a:rPr>
              <a:t> Торжественная линейка, посвященная закрытию лагеря.</a:t>
            </a:r>
            <a:r>
              <a:rPr lang="ru-RU" kern="50" dirty="0">
                <a:latin typeface="Times New Roman"/>
                <a:ea typeface="Lucida Sans Unicode"/>
              </a:rPr>
              <a:t> </a:t>
            </a:r>
            <a:endParaRPr lang="ru-RU" kern="50" dirty="0">
              <a:effectLst/>
              <a:latin typeface="Times New Roman"/>
              <a:ea typeface="Lucida Sans Unicode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679588" y="2437592"/>
            <a:ext cx="1645052" cy="19828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268" y="2372502"/>
            <a:ext cx="2880320" cy="2155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58"/>
          <a:stretch/>
        </p:blipFill>
        <p:spPr>
          <a:xfrm>
            <a:off x="914102" y="2354622"/>
            <a:ext cx="2885166" cy="2298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007" y="4619486"/>
            <a:ext cx="2438215" cy="1828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222" y="4653135"/>
            <a:ext cx="2455700" cy="1837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7" b="15552"/>
          <a:stretch/>
        </p:blipFill>
        <p:spPr>
          <a:xfrm>
            <a:off x="6026897" y="4653135"/>
            <a:ext cx="2205839" cy="1795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1149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686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905686" y="1124744"/>
            <a:ext cx="43143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50" dirty="0">
                <a:latin typeface="Times New Roman"/>
                <a:ea typeface="Lucida Sans Unicode"/>
              </a:rPr>
              <a:t>31.05    </a:t>
            </a:r>
            <a:r>
              <a:rPr lang="ru-RU" b="1" kern="50" dirty="0" smtClean="0">
                <a:latin typeface="Times New Roman"/>
                <a:ea typeface="Lucida Sans Unicode"/>
              </a:rPr>
              <a:t>Вторник.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День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Сказки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1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«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Экият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», спектакль  «Чудо для Маши»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2. Викторина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«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 гостях у сказки»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3. Конкурс рисунков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«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 стране сказок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».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86" y="2420889"/>
            <a:ext cx="4098362" cy="3946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573016"/>
            <a:ext cx="3240130" cy="2806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788386"/>
            <a:ext cx="2088002" cy="29828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9642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69888" y="1124744"/>
            <a:ext cx="63664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/>
                <a:ea typeface="Calibri"/>
                <a:cs typeface="Times New Roman"/>
              </a:rPr>
              <a:t>01.06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Среда. Добро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пожаловать в детство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1. Прогулка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по Казанскому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Кремлю.</a:t>
            </a:r>
            <a:endParaRPr lang="ru-RU" sz="1600" dirty="0" smtClean="0">
              <a:ea typeface="Times New Roman"/>
              <a:cs typeface="Times New Roman"/>
            </a:endParaRPr>
          </a:p>
          <a:p>
            <a:r>
              <a:rPr lang="ru-RU" dirty="0" smtClean="0">
                <a:latin typeface="Times New Roman"/>
                <a:ea typeface="Times New Roman"/>
                <a:cs typeface="Times New Roman"/>
              </a:rPr>
              <a:t>2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 Игры «Кто во что горазд».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Times New Roman"/>
              </a:rPr>
              <a:t>3. Музыкальное развлечение, посвященное Дню защиты детей </a:t>
            </a:r>
            <a:endParaRPr lang="ru-RU" dirty="0" smtClean="0">
              <a:latin typeface="Times New Roman"/>
              <a:ea typeface="Times New Roman"/>
            </a:endParaRPr>
          </a:p>
          <a:p>
            <a:r>
              <a:rPr lang="ru-RU" dirty="0" smtClean="0">
                <a:latin typeface="Times New Roman"/>
                <a:ea typeface="Times New Roman"/>
              </a:rPr>
              <a:t>«</a:t>
            </a:r>
            <a:r>
              <a:rPr lang="ru-RU" dirty="0">
                <a:latin typeface="Times New Roman"/>
                <a:ea typeface="Times New Roman"/>
              </a:rPr>
              <a:t>Пусть всегда будет детство».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667972"/>
            <a:ext cx="2795112" cy="3726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24"/>
          <a:stretch/>
        </p:blipFill>
        <p:spPr>
          <a:xfrm>
            <a:off x="3918181" y="4097163"/>
            <a:ext cx="2747797" cy="2304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276872"/>
            <a:ext cx="2859805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286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99592" y="1138336"/>
            <a:ext cx="44644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/>
                <a:ea typeface="Calibri"/>
                <a:cs typeface="Times New Roman"/>
              </a:rPr>
              <a:t>02.06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Четверг. День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Театра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1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ТЮЗ, «Пушкин. Сказки»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2. Угадай мелодию.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</a:rPr>
              <a:t>3. Мы – актеры! </a:t>
            </a:r>
            <a:endParaRPr lang="ru-RU" dirty="0" smtClean="0">
              <a:latin typeface="Times New Roman"/>
              <a:ea typeface="Calibri"/>
            </a:endParaRPr>
          </a:p>
          <a:p>
            <a:r>
              <a:rPr lang="ru-RU" dirty="0" smtClean="0">
                <a:latin typeface="Times New Roman"/>
                <a:ea typeface="Calibri"/>
              </a:rPr>
              <a:t>(</a:t>
            </a:r>
            <a:r>
              <a:rPr lang="ru-RU" dirty="0">
                <a:latin typeface="Times New Roman"/>
                <a:ea typeface="Calibri"/>
              </a:rPr>
              <a:t>Разыгрываем сценки, </a:t>
            </a:r>
            <a:r>
              <a:rPr lang="ru-RU" dirty="0" smtClean="0">
                <a:latin typeface="Times New Roman"/>
                <a:ea typeface="Calibri"/>
              </a:rPr>
              <a:t>мини-спектакли</a:t>
            </a:r>
            <a:r>
              <a:rPr lang="ru-RU" dirty="0">
                <a:latin typeface="Times New Roman"/>
                <a:ea typeface="Calibri"/>
              </a:rPr>
              <a:t>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89" y="3610850"/>
            <a:ext cx="3947571" cy="29606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13" t="30508"/>
          <a:stretch/>
        </p:blipFill>
        <p:spPr>
          <a:xfrm>
            <a:off x="4703142" y="3842022"/>
            <a:ext cx="3901306" cy="24983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41" r="31410" b="17562"/>
          <a:stretch/>
        </p:blipFill>
        <p:spPr>
          <a:xfrm>
            <a:off x="3131840" y="2370083"/>
            <a:ext cx="2899137" cy="2520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http://star-knigi.msk.ru/upload/iblock/832/1021427781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9" t="5632" r="7069" b="17084"/>
          <a:stretch/>
        </p:blipFill>
        <p:spPr bwMode="auto">
          <a:xfrm>
            <a:off x="6300193" y="1129321"/>
            <a:ext cx="1863242" cy="26012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0961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27584" y="1132132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03.06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Пятница. День Безопасности.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единых действий)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«УНИКС», «Виртуальные приключения Сони и Вовы».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Интерактивный тир.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3.Показ презентации «Что такое безопасный интернет»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43" y="2636912"/>
            <a:ext cx="3598265" cy="32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3"/>
          <a:stretch/>
        </p:blipFill>
        <p:spPr>
          <a:xfrm>
            <a:off x="4788024" y="2676430"/>
            <a:ext cx="3431262" cy="3218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788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935596" y="1268760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50" dirty="0">
                <a:latin typeface="Times New Roman"/>
                <a:ea typeface="Lucida Sans Unicode"/>
              </a:rPr>
              <a:t>06.06  </a:t>
            </a:r>
            <a:r>
              <a:rPr lang="ru-RU" b="1" kern="50" dirty="0" smtClean="0">
                <a:latin typeface="Times New Roman"/>
                <a:ea typeface="Lucida Sans Unicode"/>
              </a:rPr>
              <a:t>Понедельник. День ПДД. </a:t>
            </a:r>
            <a:r>
              <a:rPr lang="ru-RU" kern="50" dirty="0" smtClean="0">
                <a:latin typeface="Times New Roman"/>
                <a:ea typeface="Lucida Sans Unicode"/>
              </a:rPr>
              <a:t>(</a:t>
            </a:r>
            <a:r>
              <a:rPr lang="ru-RU" i="1" kern="50" dirty="0" smtClean="0">
                <a:latin typeface="Times New Roman"/>
                <a:ea typeface="Lucida Sans Unicode"/>
              </a:rPr>
              <a:t>День </a:t>
            </a:r>
            <a:r>
              <a:rPr lang="ru-RU" i="1" kern="50" dirty="0">
                <a:latin typeface="Times New Roman"/>
                <a:ea typeface="Lucida Sans Unicode"/>
              </a:rPr>
              <a:t>единых действий</a:t>
            </a:r>
            <a:r>
              <a:rPr lang="ru-RU" kern="50" dirty="0">
                <a:latin typeface="Times New Roman"/>
                <a:ea typeface="Lucida Sans Unicode"/>
              </a:rPr>
              <a:t>)</a:t>
            </a:r>
          </a:p>
          <a:p>
            <a:r>
              <a:rPr lang="ru-RU" b="1" kern="50" dirty="0">
                <a:latin typeface="Times New Roman"/>
                <a:ea typeface="Lucida Sans Unicode"/>
              </a:rPr>
              <a:t> 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1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Чулпан,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«</a:t>
            </a:r>
            <a:r>
              <a:rPr lang="ru-RU" dirty="0" err="1" smtClean="0">
                <a:latin typeface="Times New Roman"/>
                <a:ea typeface="Calibri"/>
                <a:cs typeface="Times New Roman"/>
              </a:rPr>
              <a:t>Супермультик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».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2. Игра-викторина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«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Знаем ли мы правила дорожного движения?»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3. Встреча с инспектором ГИБДД.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8" r="10196" b="9836"/>
          <a:stretch/>
        </p:blipFill>
        <p:spPr>
          <a:xfrm>
            <a:off x="935596" y="2708920"/>
            <a:ext cx="3780420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247"/>
          <a:stretch/>
        </p:blipFill>
        <p:spPr>
          <a:xfrm>
            <a:off x="4676660" y="2708920"/>
            <a:ext cx="3386989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2425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858091" y="1206961"/>
            <a:ext cx="38884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50" dirty="0">
                <a:latin typeface="Times New Roman"/>
                <a:ea typeface="Lucida Sans Unicode"/>
              </a:rPr>
              <a:t>07.06  </a:t>
            </a:r>
            <a:r>
              <a:rPr lang="ru-RU" b="1" kern="50" dirty="0" smtClean="0">
                <a:latin typeface="Times New Roman"/>
                <a:ea typeface="Lucida Sans Unicode"/>
              </a:rPr>
              <a:t>Вторник. День </a:t>
            </a:r>
            <a:r>
              <a:rPr lang="ru-RU" b="1" kern="50" dirty="0">
                <a:latin typeface="Times New Roman"/>
                <a:ea typeface="Lucida Sans Unicode"/>
              </a:rPr>
              <a:t>родного края</a:t>
            </a:r>
            <a:endParaRPr lang="ru-RU" kern="50" dirty="0">
              <a:latin typeface="Times New Roman"/>
              <a:ea typeface="Lucida Sans Unicode"/>
            </a:endParaRPr>
          </a:p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1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Чулпан, «Концерт для детей».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2. Национальный музей РТ.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«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Ручейки Поволжья».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</a:rPr>
              <a:t>3.</a:t>
            </a:r>
            <a:r>
              <a:rPr lang="ru-RU" sz="1600" dirty="0">
                <a:solidFill>
                  <a:srgbClr val="111111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Конкурс рисунков на асфальте </a:t>
            </a:r>
            <a:endParaRPr lang="ru-RU" dirty="0" smtClean="0">
              <a:solidFill>
                <a:srgbClr val="111111"/>
              </a:solidFill>
              <a:latin typeface="Times New Roman"/>
              <a:ea typeface="Times New Roman"/>
            </a:endParaRPr>
          </a:p>
          <a:p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«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Яркие краски родного края».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539"/>
          <a:stretch/>
        </p:blipFill>
        <p:spPr>
          <a:xfrm>
            <a:off x="858091" y="2951078"/>
            <a:ext cx="5154069" cy="3376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021" r="-1"/>
          <a:stretch/>
        </p:blipFill>
        <p:spPr bwMode="auto">
          <a:xfrm>
            <a:off x="6012159" y="4221088"/>
            <a:ext cx="2217473" cy="19075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59" y="2645010"/>
            <a:ext cx="2188523" cy="1641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615" y="1119952"/>
            <a:ext cx="2116067" cy="1525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680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Дмитрий\Desktop\Лагерь весна 2017-2018\Лагерь 2018 весна\Новое\hello_html_32b9074a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971600" y="1196752"/>
            <a:ext cx="525658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50" dirty="0">
                <a:latin typeface="Times New Roman"/>
                <a:ea typeface="Lucida Sans Unicode"/>
              </a:rPr>
              <a:t>08.06  </a:t>
            </a:r>
            <a:r>
              <a:rPr lang="ru-RU" b="1" kern="50" dirty="0" smtClean="0">
                <a:latin typeface="Times New Roman"/>
                <a:ea typeface="Lucida Sans Unicode"/>
              </a:rPr>
              <a:t>Среда.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День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семьи, любви и верности 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1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Праздник «День семьи, любви и верности».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>
                <a:latin typeface="Times New Roman"/>
                <a:ea typeface="Calibri"/>
                <a:cs typeface="Times New Roman"/>
              </a:rPr>
              <a:t>2. Музыкальный калейдоскоп. Песни о семье.</a:t>
            </a:r>
            <a:endParaRPr lang="ru-RU" sz="1600" dirty="0">
              <a:ea typeface="Calibri"/>
              <a:cs typeface="Times New Roman"/>
            </a:endParaRPr>
          </a:p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3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 «Академика». «Праздник футбола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».</a:t>
            </a:r>
            <a:endParaRPr lang="ru-RU" dirty="0"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524"/>
          <a:stretch/>
        </p:blipFill>
        <p:spPr>
          <a:xfrm>
            <a:off x="5220072" y="4483866"/>
            <a:ext cx="3000214" cy="1969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908720"/>
            <a:ext cx="2892033" cy="16376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035"/>
          <a:stretch/>
        </p:blipFill>
        <p:spPr>
          <a:xfrm>
            <a:off x="5220072" y="2546378"/>
            <a:ext cx="2980810" cy="1983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01" y="2658108"/>
            <a:ext cx="2302431" cy="3069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164972"/>
            <a:ext cx="216024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3369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4625609</TotalTime>
  <Words>670</Words>
  <Application>Microsoft Office PowerPoint</Application>
  <PresentationFormat>Экран (4:3)</PresentationFormat>
  <Paragraphs>98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Komp-23</dc:creator>
  <cp:lastModifiedBy>Komp-23</cp:lastModifiedBy>
  <cp:revision>56</cp:revision>
  <dcterms:created xsi:type="dcterms:W3CDTF">2022-06-06T10:31:01Z</dcterms:created>
  <dcterms:modified xsi:type="dcterms:W3CDTF">2022-06-28T08:10:59Z</dcterms:modified>
</cp:coreProperties>
</file>